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1" r:id="rId2"/>
    <p:sldId id="263" r:id="rId3"/>
    <p:sldId id="256" r:id="rId4"/>
    <p:sldId id="260" r:id="rId5"/>
    <p:sldId id="261" r:id="rId6"/>
    <p:sldId id="271" r:id="rId7"/>
    <p:sldId id="262" r:id="rId8"/>
    <p:sldId id="279" r:id="rId9"/>
    <p:sldId id="273" r:id="rId10"/>
    <p:sldId id="274" r:id="rId11"/>
    <p:sldId id="278" r:id="rId12"/>
    <p:sldId id="267" r:id="rId13"/>
    <p:sldId id="268" r:id="rId14"/>
    <p:sldId id="269" r:id="rId15"/>
    <p:sldId id="270" r:id="rId16"/>
    <p:sldId id="272" r:id="rId17"/>
    <p:sldId id="275" r:id="rId18"/>
    <p:sldId id="276" r:id="rId19"/>
    <p:sldId id="280" r:id="rId20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8D5146D-2BC3-92D3-B1C1-924B2F6D9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5E84B7-A8A0-3219-336C-F4AB2A085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E21F-A7DA-48D0-BE92-98412F81FE4A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371044-3819-E2AB-8F8E-6649C19F3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5221A2-542A-9DFB-5C40-411B27F26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0E8D-F328-4795-8BDD-629A25CBC5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37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D2EB6-7144-4018-A78C-C060F7582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82D35B-2A3A-4FD1-ADD6-C36F5FF2B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0FBCA-CBBD-452F-AC5D-72A81B2A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FA1C1E-A8C9-4B3D-AB9B-18B1929B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296E6-5394-4C59-BD51-344A25E2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47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01B10-6A90-44ED-8C15-9AA2C32C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A075C1-1E6D-42CA-94C8-87982107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18462-EC00-4B24-A787-8E8958A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725A1-7711-46CA-8BD0-313072C3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B8408F-6A87-4589-8A32-99A3CCC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782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9D4749-6919-4754-B6B3-DCBA16147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98814F-5B10-4550-9261-DBB8A461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AB92F-36E6-44AB-8A2C-3D5FAA87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DB1F29-D45B-4421-A69C-C49297EF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FF6AF2-6C4E-40F0-80FD-D7CC6011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38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3FBF-CD60-4593-ADF3-47DEAFBB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EFAD3D-B644-4623-B2C9-467B2A4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8D3DB4-132C-4F27-BEFF-278C007B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0A7E1-619C-43C8-A686-8C475B5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0C8FCB-59CF-494F-B56A-2F3A44DC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8DA9-3493-4F99-B28B-E0305F69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F3B8BA-5DA3-43B1-BE64-05042C0EE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F0F64-EEC2-4CD3-9461-D057FB44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C9196-530D-4A78-A93C-BC7BF97D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C1823A-17E7-4242-A31D-BB6FD49B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27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DABC6-0F0F-4EC1-8490-3ED6842A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30E7B-B72B-47D8-B242-765D21F80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2FA805-2313-4FDE-A496-D8302AA84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4EDE6-32CC-440D-802C-06C26CE8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B1EE5-0499-4CAF-A8C2-0FAB39DF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00E952-21AB-4DC2-BAA1-BA7A9711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637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97098-0CFD-4A45-8C82-D1B33991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F6DA1C-F91C-4AA3-8C0F-90FB0706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806EC4-AA3B-4759-933E-289CD264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7764B5-6146-413A-844C-012AFB87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DF7964-4B36-4ADF-98C9-F4FBFED61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3C2BA9-A651-45DC-A712-98FA4752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710EE9-083F-4DA4-926F-F5C1BA64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8CF1285-2B4A-4805-91B3-8F1F6DC9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090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453AB-4B03-407B-827E-17597308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B682ED-6B63-4F79-93F4-082311B0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666B22-14CC-4C7D-A856-626877EA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A9B7E2-4756-43A2-BDA7-AC8241EA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49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CE2E52-3F3F-46E8-9E64-6D3E9E9E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E6F5E3-40D9-4432-BFCF-F4D5F106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AFA84F-DCDA-4925-B468-114EF64E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976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4BE91-1DEE-4004-9F89-9D2D013B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ECE227-DE3F-4854-88B4-0763193A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33D524-CB3F-4840-BA26-D730CA9EF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AFBCF0-BBBA-4BAB-96B9-406FBB2D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40F590-C5C4-4A45-AFAB-B5013AC4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0548AD-C19F-4BF0-AF21-F9E289F0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4CFF3-3F79-4426-9196-433133E7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27C6A0-B0ED-4356-8143-0EAA428F3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37D97D-3EDC-46A5-898C-A912E513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0756C7-555A-478F-89FE-8FE165F9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4DC8F7-C0EA-428E-9B79-C51721FA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143F9-43FD-4557-9553-F5D3D38B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4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B933BA-496E-4E07-994B-0F6669D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60C38B-7DDC-4AA4-9195-371DFE4D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BDBEA9-E02C-4AC5-9708-4A9E9EBDE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AD05-CE7B-4264-9BCC-356E8D719266}" type="datetimeFigureOut">
              <a:rPr lang="nl-BE" smtClean="0"/>
              <a:t>23/11/2022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2B0C82-E8F9-4B1E-AA78-0A701DFB7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1E13A5-EC35-4437-B204-4BA338512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C87B-5431-4247-9A95-A11AD537D43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86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2" y="747139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endParaRPr lang="nl-BE" sz="4000" b="1" i="0" u="none" strike="noStrike" dirty="0">
              <a:solidFill>
                <a:srgbClr val="000000"/>
              </a:solidFill>
              <a:effectLst/>
              <a:latin typeface="Univers" panose="020B0503020202020204" pitchFamily="34" charset="0"/>
            </a:endParaRPr>
          </a:p>
          <a:p>
            <a:r>
              <a:rPr lang="nl-BE" sz="4000" b="1" i="0" u="none" strike="noStrike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TALENTONTWIKKELING </a:t>
            </a:r>
            <a:r>
              <a:rPr lang="nl-BE" sz="40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br>
              <a:rPr lang="nl-BE" sz="40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</a:br>
            <a:r>
              <a:rPr lang="nl-BE" sz="4000" b="1" i="0" u="none" strike="noStrike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OP HET WERK</a:t>
            </a:r>
            <a:r>
              <a:rPr lang="nl-BE" sz="40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br>
              <a:rPr lang="nl-BE" sz="40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</a:br>
            <a:r>
              <a:rPr lang="nl-BE" sz="4000" b="1" i="0" u="none" strike="noStrike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@KWETSBARE DOELGROEPEN</a:t>
            </a:r>
            <a:r>
              <a:rPr lang="nl-BE" sz="40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5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u="sng" dirty="0"/>
              <a:t>Sollicitatie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Geen beoordeling op basis van CV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Gesprek : werkervaring en motivatie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 err="1"/>
              <a:t>Proefdag</a:t>
            </a:r>
            <a:endParaRPr lang="nl-BE" sz="32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u="sng" dirty="0"/>
              <a:t>Doorstroom:</a:t>
            </a:r>
          </a:p>
          <a:p>
            <a:endParaRPr lang="nl-BE" sz="4000" u="sng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Assistent teamleader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Teamleader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productieverantwoordelijke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5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482762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u="sng" dirty="0"/>
              <a:t>Instroom via OCMW</a:t>
            </a:r>
          </a:p>
          <a:p>
            <a:endParaRPr lang="nl-BE" sz="4000" u="sng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Voorstelling door dienst activering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Intern bekijken voor welke functie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Gesprek met de kandidaat samen met leidinggevende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57" y="18873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507715"/>
            <a:ext cx="9255853" cy="3545382"/>
          </a:xfrm>
        </p:spPr>
        <p:txBody>
          <a:bodyPr>
            <a:normAutofit/>
          </a:bodyPr>
          <a:lstStyle/>
          <a:p>
            <a:pPr algn="l"/>
            <a:endParaRPr lang="nl-BE" dirty="0"/>
          </a:p>
          <a:p>
            <a:r>
              <a:rPr lang="nl-BE" sz="4000" u="sng" dirty="0"/>
              <a:t>Instroom via OCMW</a:t>
            </a:r>
          </a:p>
          <a:p>
            <a:endParaRPr lang="nl-BE" sz="4000" u="sng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nl-BE" sz="3200" dirty="0"/>
              <a:t>Testen naar taal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nl-BE" sz="3200" dirty="0"/>
              <a:t>Observatie op werkvloer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nl-BE" sz="4000" dirty="0"/>
          </a:p>
          <a:p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3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10387291" cy="3545382"/>
          </a:xfrm>
        </p:spPr>
        <p:txBody>
          <a:bodyPr>
            <a:normAutofit/>
          </a:bodyPr>
          <a:lstStyle/>
          <a:p>
            <a:pPr algn="l"/>
            <a:r>
              <a:rPr lang="nl-BE" sz="4000" dirty="0"/>
              <a:t>YASSER</a:t>
            </a:r>
          </a:p>
          <a:p>
            <a:pPr algn="l"/>
            <a:r>
              <a:rPr lang="nl-BE" sz="4000" dirty="0"/>
              <a:t>In dienst sinds maart ’18</a:t>
            </a:r>
          </a:p>
          <a:p>
            <a:pPr algn="l"/>
            <a:r>
              <a:rPr lang="nl-BE" sz="4000" dirty="0"/>
              <a:t>Expeditie – magazijn – </a:t>
            </a:r>
          </a:p>
          <a:p>
            <a:pPr algn="l"/>
            <a:r>
              <a:rPr lang="nl-BE" sz="4000" dirty="0"/>
              <a:t>Nu Technische Dienst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DF2C3A-BC2B-6F6B-5A65-76525D9EF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84" y="1705067"/>
            <a:ext cx="4015165" cy="34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9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algn="l"/>
            <a:r>
              <a:rPr lang="nl-BE" sz="4000" dirty="0" err="1"/>
              <a:t>Mostafa</a:t>
            </a:r>
            <a:endParaRPr lang="nl-BE" sz="4000" dirty="0"/>
          </a:p>
          <a:p>
            <a:pPr algn="l"/>
            <a:r>
              <a:rPr lang="nl-BE" sz="4000" dirty="0"/>
              <a:t>Werkt sinds maart ’21</a:t>
            </a:r>
          </a:p>
          <a:p>
            <a:pPr algn="l"/>
            <a:r>
              <a:rPr lang="nl-BE" sz="4000" dirty="0"/>
              <a:t>Gestart TD</a:t>
            </a:r>
          </a:p>
          <a:p>
            <a:pPr algn="l"/>
            <a:r>
              <a:rPr lang="nl-BE" sz="4000" dirty="0"/>
              <a:t>Nu afzakmachine </a:t>
            </a:r>
            <a:r>
              <a:rPr lang="nl-BE" sz="4000" dirty="0" err="1"/>
              <a:t>Bepro</a:t>
            </a:r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C59A33-A956-ACC7-3554-B50239C8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54" y="1627867"/>
            <a:ext cx="2712442" cy="38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algn="l"/>
            <a:r>
              <a:rPr lang="nl-BE" sz="4000" dirty="0"/>
              <a:t>Andere successen:</a:t>
            </a:r>
          </a:p>
          <a:p>
            <a:pPr algn="l"/>
            <a:r>
              <a:rPr lang="nl-BE" sz="4000" dirty="0" err="1"/>
              <a:t>Fathi</a:t>
            </a:r>
            <a:r>
              <a:rPr lang="nl-BE" sz="4000" dirty="0"/>
              <a:t>: laadploeg – na 2 weken in dienst!</a:t>
            </a:r>
          </a:p>
          <a:p>
            <a:pPr algn="l"/>
            <a:r>
              <a:rPr lang="nl-BE" sz="4000" dirty="0" err="1"/>
              <a:t>Emin</a:t>
            </a:r>
            <a:r>
              <a:rPr lang="nl-BE" sz="4000" dirty="0"/>
              <a:t>: laadploeg – na 2 weken in dienst!</a:t>
            </a:r>
          </a:p>
          <a:p>
            <a:pPr algn="l"/>
            <a:r>
              <a:rPr lang="nl-BE" sz="4000" dirty="0"/>
              <a:t>Ahmed: via de Steenschuit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0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algn="l"/>
            <a:endParaRPr lang="nl-BE" sz="4000" dirty="0"/>
          </a:p>
          <a:p>
            <a:r>
              <a:rPr lang="nl-BE" sz="4000" dirty="0"/>
              <a:t>Kijk naar de persoon en niet naar het probleem !!</a:t>
            </a:r>
          </a:p>
          <a:p>
            <a:r>
              <a:rPr lang="nl-BE" sz="4000" dirty="0"/>
              <a:t>Iedereen heeft een talent en verdient een kans</a:t>
            </a:r>
          </a:p>
          <a:p>
            <a:pPr algn="l"/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3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8" y="909782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dirty="0"/>
              <a:t>Vragen  - bedenkingen</a:t>
            </a:r>
          </a:p>
          <a:p>
            <a:pPr algn="l"/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offie En Thee Cliparts » Animaatjes.nl">
            <a:extLst>
              <a:ext uri="{FF2B5EF4-FFF2-40B4-BE49-F238E27FC236}">
                <a16:creationId xmlns:a16="http://schemas.microsoft.com/office/drawing/2014/main" id="{0F720D38-3143-B33E-3821-E94ED2FB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69" y="2791019"/>
            <a:ext cx="3336829" cy="25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2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8" y="909782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endParaRPr lang="nl-BE" sz="4000" dirty="0"/>
          </a:p>
          <a:p>
            <a:endParaRPr lang="nl-BE" sz="4000" dirty="0"/>
          </a:p>
          <a:p>
            <a:r>
              <a:rPr lang="nl-BE" sz="4000" dirty="0"/>
              <a:t>Bedankt voor de aandacht</a:t>
            </a:r>
          </a:p>
          <a:p>
            <a:pPr algn="l"/>
            <a:endParaRPr lang="nl-BE" sz="4000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5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A3E5CC5-8590-16E9-8440-6B875F7F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912" y="876937"/>
            <a:ext cx="7236602" cy="49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3247" y="5261438"/>
            <a:ext cx="2913419" cy="14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FDEB9ED-D7FA-490F-98E1-CA09C9AB6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293" y="-2031379"/>
            <a:ext cx="9046130" cy="1045802"/>
          </a:xfrm>
        </p:spPr>
        <p:txBody>
          <a:bodyPr>
            <a:normAutofit/>
          </a:bodyPr>
          <a:lstStyle/>
          <a:p>
            <a:pPr algn="l"/>
            <a:endParaRPr lang="nl-BE" sz="3200" b="1" u="sng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5860AA-0B00-00BE-A172-1D3B2715E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28" y="1591717"/>
            <a:ext cx="9329538" cy="3527332"/>
          </a:xfrm>
          <a:prstGeom prst="rect">
            <a:avLst/>
          </a:prstGeom>
        </p:spPr>
      </p:pic>
      <p:pic>
        <p:nvPicPr>
          <p:cNvPr id="3" name="Picture 2" descr="Sopraco | food.be">
            <a:extLst>
              <a:ext uri="{FF2B5EF4-FFF2-40B4-BE49-F238E27FC236}">
                <a16:creationId xmlns:a16="http://schemas.microsoft.com/office/drawing/2014/main" id="{60C060E9-FA5F-5073-6978-081A9202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9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FDE50A-5B8C-1E51-00E0-D8EF00A55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42" y="1431155"/>
            <a:ext cx="7312405" cy="40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pPr algn="l"/>
            <a:endParaRPr lang="nl-BE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nl-BE" dirty="0"/>
          </a:p>
          <a:p>
            <a:pPr algn="l"/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356436D1-D99D-DBB6-B45C-D790AF4CE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24" y="1508588"/>
            <a:ext cx="4648817" cy="39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5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2" y="747139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 fontScale="92500" lnSpcReduction="20000"/>
          </a:bodyPr>
          <a:lstStyle/>
          <a:p>
            <a:r>
              <a:rPr lang="nl-BE" sz="4300" u="sng" dirty="0"/>
              <a:t>Aantal medewerkers site Geel:</a:t>
            </a:r>
          </a:p>
          <a:p>
            <a:endParaRPr lang="nl-BE" sz="43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600" dirty="0"/>
              <a:t>Payroll: 230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600" dirty="0"/>
              <a:t>Interim: 20 - 40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600" dirty="0"/>
              <a:t>Onderaannemers : 160 - 180</a:t>
            </a:r>
          </a:p>
          <a:p>
            <a:pPr lvl="1" algn="l"/>
            <a:endParaRPr lang="nl-BE" sz="3600" dirty="0"/>
          </a:p>
          <a:p>
            <a:pPr algn="l"/>
            <a:r>
              <a:rPr lang="nl-BE" sz="3600" dirty="0"/>
              <a:t>Functies: laaggeschoolde tot  bio-ingenieur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8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u="sng" dirty="0"/>
              <a:t>Werkvloer:</a:t>
            </a:r>
          </a:p>
          <a:p>
            <a:endParaRPr lang="nl-BE" sz="4000" u="sng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nl-BE" sz="3200" dirty="0"/>
              <a:t>Zichtbare verschillen: leeftijd, ras, taal,….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nl-BE" sz="3200" dirty="0"/>
              <a:t>Minder zichtbare: scholing, ervaring, talenten,..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nl-BE" sz="3200" dirty="0"/>
              <a:t>Verschillen doelbewust inzetten</a:t>
            </a:r>
          </a:p>
          <a:p>
            <a:endParaRPr lang="nl-BE" sz="4000" u="sng" dirty="0"/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1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 lnSpcReduction="10000"/>
          </a:bodyPr>
          <a:lstStyle/>
          <a:p>
            <a:r>
              <a:rPr lang="nl-BE" sz="4000" u="sng" dirty="0"/>
              <a:t>Instroom:</a:t>
            </a:r>
          </a:p>
          <a:p>
            <a:endParaRPr lang="nl-BE" sz="4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Reguliere kanalen:</a:t>
            </a:r>
          </a:p>
          <a:p>
            <a:pPr algn="l"/>
            <a:r>
              <a:rPr lang="nl-BE" sz="3200" dirty="0"/>
              <a:t>	 VDAB – interim – online advertenties</a:t>
            </a:r>
          </a:p>
          <a:p>
            <a:pPr algn="l"/>
            <a:endParaRPr lang="nl-BE" sz="3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Alternatieve: outplacement – </a:t>
            </a:r>
            <a:r>
              <a:rPr lang="nl-BE" sz="3200" dirty="0" err="1"/>
              <a:t>OCMW’s</a:t>
            </a:r>
            <a:r>
              <a:rPr lang="nl-BE" sz="3200" dirty="0"/>
              <a:t>……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5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A4BAEC-021A-4ADA-8F99-E4BB8AA5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461913"/>
            <a:ext cx="10387291" cy="60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B5174433-BCCF-4D86-B4BB-955E7E94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19" y="1781627"/>
            <a:ext cx="9255853" cy="3545382"/>
          </a:xfrm>
        </p:spPr>
        <p:txBody>
          <a:bodyPr>
            <a:normAutofit/>
          </a:bodyPr>
          <a:lstStyle/>
          <a:p>
            <a:r>
              <a:rPr lang="nl-BE" sz="4000" u="sng" dirty="0"/>
              <a:t>Vacatures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nl-B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eenvoudige taal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nl-BE" sz="3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3200" dirty="0"/>
              <a:t>kort en bondig</a:t>
            </a:r>
          </a:p>
        </p:txBody>
      </p:sp>
      <p:pic>
        <p:nvPicPr>
          <p:cNvPr id="2" name="Picture 2" descr="Sopraco | food.be">
            <a:extLst>
              <a:ext uri="{FF2B5EF4-FFF2-40B4-BE49-F238E27FC236}">
                <a16:creationId xmlns:a16="http://schemas.microsoft.com/office/drawing/2014/main" id="{E2307D38-880E-663F-3452-2B1410B3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24" y="461913"/>
            <a:ext cx="4762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51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3D58BFA042848829B1088A823DC8B" ma:contentTypeVersion="13" ma:contentTypeDescription="Een nieuw document maken." ma:contentTypeScope="" ma:versionID="08848e380acf899172f0c9c764f43578">
  <xsd:schema xmlns:xsd="http://www.w3.org/2001/XMLSchema" xmlns:xs="http://www.w3.org/2001/XMLSchema" xmlns:p="http://schemas.microsoft.com/office/2006/metadata/properties" xmlns:ns2="c53c0aff-5ed5-4054-b6cd-185ee86e9eb0" xmlns:ns3="3f990481-ab93-40a5-af1d-fa0a4386ebd9" targetNamespace="http://schemas.microsoft.com/office/2006/metadata/properties" ma:root="true" ma:fieldsID="2ed90e99a72d41dc7fe203744d1805c4" ns2:_="" ns3:_="">
    <xsd:import namespace="c53c0aff-5ed5-4054-b6cd-185ee86e9eb0"/>
    <xsd:import namespace="3f990481-ab93-40a5-af1d-fa0a4386e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c0aff-5ed5-4054-b6cd-185ee86e9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9b243c3-5758-488d-a165-3d321439e8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90481-ab93-40a5-af1d-fa0a4386ebd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b262d29-5023-4ef2-b77a-da9b740e9c3e}" ma:internalName="TaxCatchAll" ma:showField="CatchAllData" ma:web="3c3f66a2-0fdf-4acb-8d1e-a8cda8fd1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3c0aff-5ed5-4054-b6cd-185ee86e9eb0">
      <Terms xmlns="http://schemas.microsoft.com/office/infopath/2007/PartnerControls"/>
    </lcf76f155ced4ddcb4097134ff3c332f>
    <TaxCatchAll xmlns="3f990481-ab93-40a5-af1d-fa0a4386ebd9" xsi:nil="true"/>
  </documentManagement>
</p:properties>
</file>

<file path=customXml/itemProps1.xml><?xml version="1.0" encoding="utf-8"?>
<ds:datastoreItem xmlns:ds="http://schemas.openxmlformats.org/officeDocument/2006/customXml" ds:itemID="{1B1B13BA-175C-4E9E-A674-EA3E8027B5BF}"/>
</file>

<file path=customXml/itemProps2.xml><?xml version="1.0" encoding="utf-8"?>
<ds:datastoreItem xmlns:ds="http://schemas.openxmlformats.org/officeDocument/2006/customXml" ds:itemID="{99BDE1F6-31FE-4824-9517-75AF86E809B1}"/>
</file>

<file path=customXml/itemProps3.xml><?xml version="1.0" encoding="utf-8"?>
<ds:datastoreItem xmlns:ds="http://schemas.openxmlformats.org/officeDocument/2006/customXml" ds:itemID="{A3B2E3D0-4BC8-4170-A14B-FBE6A680A715}"/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206</Words>
  <Application>Microsoft Office PowerPoint</Application>
  <PresentationFormat>Breedbeeld</PresentationFormat>
  <Paragraphs>66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Univers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2: niveauverhoging beroepscompetenties</dc:title>
  <dc:creator>Hugo Geuens</dc:creator>
  <cp:lastModifiedBy>Hugo Geuens</cp:lastModifiedBy>
  <cp:revision>32</cp:revision>
  <cp:lastPrinted>2020-11-16T11:19:30Z</cp:lastPrinted>
  <dcterms:created xsi:type="dcterms:W3CDTF">2020-11-16T10:51:03Z</dcterms:created>
  <dcterms:modified xsi:type="dcterms:W3CDTF">2022-11-23T12:33:54Z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0x01010041A3D58BFA042848829B1088A823DC8B</vt:lpwstr>
  </property>
</Properties>
</file>